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6"/>
  </p:notesMasterIdLst>
  <p:sldIdLst>
    <p:sldId id="1135" r:id="rId3"/>
    <p:sldId id="1136" r:id="rId4"/>
    <p:sldId id="1130" r:id="rId5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97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SP-250284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SA2 </a:t>
            </a:r>
            <a:r>
              <a:rPr lang="en-GB" altLang="en-US" b="1" dirty="0" smtClean="0">
                <a:solidFill>
                  <a:schemeClr val="tx1"/>
                </a:solidFill>
              </a:rPr>
              <a:t>Rel-20</a:t>
            </a:r>
            <a:r>
              <a:rPr lang="en-GB" altLang="en-US" dirty="0" smtClean="0">
                <a:solidFill>
                  <a:schemeClr val="tx1"/>
                </a:solidFill>
              </a:rPr>
              <a:t> capacity 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History</a:t>
            </a:r>
          </a:p>
          <a:p>
            <a:pPr lvl="1"/>
            <a:r>
              <a:rPr lang="en-US" sz="2000" dirty="0" smtClean="0"/>
              <a:t>SA2‘s capacity regarding Rel-20 was discussed in SA2#166 (Orlando) and endorsed, and a contribution submitted to SA#106 (Madrid)</a:t>
            </a:r>
          </a:p>
          <a:p>
            <a:pPr lvl="1"/>
            <a:r>
              <a:rPr lang="en-US" sz="2000" dirty="0" smtClean="0"/>
              <a:t>SA#106 endorsed SA2’s numbers</a:t>
            </a:r>
          </a:p>
          <a:p>
            <a:pPr lvl="1"/>
            <a:r>
              <a:rPr lang="en-US" sz="2000" dirty="0" smtClean="0"/>
              <a:t>Due to the approval by SA#106 for </a:t>
            </a:r>
            <a:r>
              <a:rPr lang="en-US" sz="2000" dirty="0" err="1" smtClean="0"/>
              <a:t>AmbientIoT</a:t>
            </a:r>
            <a:r>
              <a:rPr lang="en-US" sz="2000" dirty="0" smtClean="0"/>
              <a:t> to pursue normative work in Q2 2025 4 TU’s need to be allocated to that work</a:t>
            </a:r>
          </a:p>
          <a:p>
            <a:pPr lvl="1"/>
            <a:r>
              <a:rPr lang="en-US" sz="2000" dirty="0" smtClean="0"/>
              <a:t>This required some adjustment of the SA2 planning (shown on the next slide)</a:t>
            </a:r>
          </a:p>
          <a:p>
            <a:pPr lvl="1"/>
            <a:r>
              <a:rPr lang="en-US" sz="2000" dirty="0" smtClean="0"/>
              <a:t>The outcome is that the Rel-20 TU budget is reduced from 157 to 156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9036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GB" sz="3200" dirty="0" smtClean="0">
                <a:solidFill>
                  <a:schemeClr val="tx1"/>
                </a:solidFill>
              </a:rPr>
              <a:t>Rel-20 budget</a:t>
            </a: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89" y="1384172"/>
            <a:ext cx="10553091" cy="43095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341" y="3517703"/>
            <a:ext cx="11502189" cy="2370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430828"/>
              </p:ext>
            </p:extLst>
          </p:nvPr>
        </p:nvGraphicFramePr>
        <p:xfrm>
          <a:off x="671891" y="3686019"/>
          <a:ext cx="10879366" cy="2873104"/>
        </p:xfrm>
        <a:graphic>
          <a:graphicData uri="http://schemas.openxmlformats.org/drawingml/2006/table">
            <a:tbl>
              <a:tblPr/>
              <a:tblGrid>
                <a:gridCol w="640917">
                  <a:extLst>
                    <a:ext uri="{9D8B030D-6E8A-4147-A177-3AD203B41FA5}">
                      <a16:colId xmlns:a16="http://schemas.microsoft.com/office/drawing/2014/main" val="1405950771"/>
                    </a:ext>
                  </a:extLst>
                </a:gridCol>
                <a:gridCol w="1222340">
                  <a:extLst>
                    <a:ext uri="{9D8B030D-6E8A-4147-A177-3AD203B41FA5}">
                      <a16:colId xmlns:a16="http://schemas.microsoft.com/office/drawing/2014/main" val="2439644056"/>
                    </a:ext>
                  </a:extLst>
                </a:gridCol>
                <a:gridCol w="757202">
                  <a:extLst>
                    <a:ext uri="{9D8B030D-6E8A-4147-A177-3AD203B41FA5}">
                      <a16:colId xmlns:a16="http://schemas.microsoft.com/office/drawing/2014/main" val="140895974"/>
                    </a:ext>
                  </a:extLst>
                </a:gridCol>
                <a:gridCol w="562493">
                  <a:extLst>
                    <a:ext uri="{9D8B030D-6E8A-4147-A177-3AD203B41FA5}">
                      <a16:colId xmlns:a16="http://schemas.microsoft.com/office/drawing/2014/main" val="2673591118"/>
                    </a:ext>
                  </a:extLst>
                </a:gridCol>
                <a:gridCol w="543563">
                  <a:extLst>
                    <a:ext uri="{9D8B030D-6E8A-4147-A177-3AD203B41FA5}">
                      <a16:colId xmlns:a16="http://schemas.microsoft.com/office/drawing/2014/main" val="1787217949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2672389450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076613386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22647580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2971896815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3309771416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293041546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126637357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3380427497"/>
                    </a:ext>
                  </a:extLst>
                </a:gridCol>
                <a:gridCol w="465138">
                  <a:extLst>
                    <a:ext uri="{9D8B030D-6E8A-4147-A177-3AD203B41FA5}">
                      <a16:colId xmlns:a16="http://schemas.microsoft.com/office/drawing/2014/main" val="694957577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704501393"/>
                    </a:ext>
                  </a:extLst>
                </a:gridCol>
                <a:gridCol w="478660">
                  <a:extLst>
                    <a:ext uri="{9D8B030D-6E8A-4147-A177-3AD203B41FA5}">
                      <a16:colId xmlns:a16="http://schemas.microsoft.com/office/drawing/2014/main" val="3327571620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4221659288"/>
                    </a:ext>
                  </a:extLst>
                </a:gridCol>
                <a:gridCol w="519224">
                  <a:extLst>
                    <a:ext uri="{9D8B030D-6E8A-4147-A177-3AD203B41FA5}">
                      <a16:colId xmlns:a16="http://schemas.microsoft.com/office/drawing/2014/main" val="84616062"/>
                    </a:ext>
                  </a:extLst>
                </a:gridCol>
                <a:gridCol w="497589">
                  <a:extLst>
                    <a:ext uri="{9D8B030D-6E8A-4147-A177-3AD203B41FA5}">
                      <a16:colId xmlns:a16="http://schemas.microsoft.com/office/drawing/2014/main" val="3718123560"/>
                    </a:ext>
                  </a:extLst>
                </a:gridCol>
              </a:tblGrid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566998"/>
                  </a:ext>
                </a:extLst>
              </a:tr>
              <a:tr h="69010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Totals (between March 2025 and September 2026)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 #166 AHE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#167 Athens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 complete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 complete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 complete (TBD)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847047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 count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614763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Rel-19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5750928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Rel-20 (ex TEI20)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8315340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pre Rel-19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373399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 TU's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5931574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5.x, 6.x, 7.x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Pre-Rel-17 maintenance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1057237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8.x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maintenance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603389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9.x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Rel-18 maintenance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7038129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19.x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maintenance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8580095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maintenance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4604005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19.14.x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AmbientIoT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972671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19.48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Generic Rel-19 CR’s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See 19.49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068892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19.49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Generic Rel-19 LSs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769686"/>
                  </a:ext>
                </a:extLst>
              </a:tr>
              <a:tr h="13802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19.50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Cat B/C alignment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19" marR="8119" marT="81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33771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74158" y="982941"/>
            <a:ext cx="4467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Previous vs New (changes highlighted in blue)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37087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SA2 </a:t>
            </a:r>
            <a:r>
              <a:rPr lang="en-GB" altLang="en-US" b="1" dirty="0" smtClean="0">
                <a:solidFill>
                  <a:schemeClr val="tx1"/>
                </a:solidFill>
              </a:rPr>
              <a:t>Rel-20</a:t>
            </a:r>
            <a:r>
              <a:rPr lang="en-GB" altLang="en-US" dirty="0" smtClean="0">
                <a:solidFill>
                  <a:schemeClr val="tx1"/>
                </a:solidFill>
              </a:rPr>
              <a:t> </a:t>
            </a:r>
            <a:r>
              <a:rPr lang="en-GB" altLang="en-US" dirty="0">
                <a:solidFill>
                  <a:schemeClr val="tx1"/>
                </a:solidFill>
              </a:rPr>
              <a:t>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SA2 </a:t>
            </a:r>
            <a:r>
              <a:rPr lang="en-US" sz="2000" dirty="0" smtClean="0"/>
              <a:t>capacity (March 2025 – September 2026):</a:t>
            </a:r>
            <a:endParaRPr lang="en-US" sz="2000" dirty="0"/>
          </a:p>
          <a:p>
            <a:pPr lvl="1"/>
            <a:r>
              <a:rPr lang="en-US" sz="1800" b="1" dirty="0"/>
              <a:t>Max </a:t>
            </a:r>
            <a:r>
              <a:rPr lang="en-US" sz="1800" b="1" dirty="0" smtClean="0"/>
              <a:t>TU’s for release planning purposes: </a:t>
            </a:r>
            <a:r>
              <a:rPr lang="en-US" sz="1800" b="1" dirty="0" smtClean="0">
                <a:solidFill>
                  <a:schemeClr val="accent1"/>
                </a:solidFill>
              </a:rPr>
              <a:t>156</a:t>
            </a:r>
            <a:endParaRPr lang="en-US" sz="1800" b="1" dirty="0">
              <a:solidFill>
                <a:schemeClr val="accent1"/>
              </a:solidFill>
            </a:endParaRPr>
          </a:p>
          <a:p>
            <a:pPr lvl="2"/>
            <a:r>
              <a:rPr lang="en-US" sz="1600" dirty="0" smtClean="0"/>
              <a:t>For 5G Advanced SIDs and WIDs, and 6G SID</a:t>
            </a:r>
            <a:endParaRPr lang="en-US" sz="1600" dirty="0"/>
          </a:p>
          <a:p>
            <a:pPr lvl="1"/>
            <a:r>
              <a:rPr lang="en-US" sz="1800" dirty="0" smtClean="0"/>
              <a:t>Max number of SIs/WIs: 7- 9 (5G Advanced) – Note: this doesn’t have consensus</a:t>
            </a:r>
          </a:p>
          <a:p>
            <a:pPr lvl="2"/>
            <a:r>
              <a:rPr lang="en-US" altLang="en-US" sz="1600" dirty="0" smtClean="0"/>
              <a:t>Note: one feature made up of SI+WI is counted as one item</a:t>
            </a:r>
          </a:p>
          <a:p>
            <a:pPr lvl="1"/>
            <a:r>
              <a:rPr lang="en-US" sz="1800" dirty="0" smtClean="0"/>
              <a:t>Max </a:t>
            </a:r>
            <a:r>
              <a:rPr lang="en-US" sz="1800" dirty="0"/>
              <a:t>TUs per Feature: </a:t>
            </a:r>
            <a:r>
              <a:rPr lang="en-US" sz="1800" dirty="0" smtClean="0"/>
              <a:t>2 TU’s per meeting (excluding the 6G study)</a:t>
            </a:r>
          </a:p>
          <a:p>
            <a:pPr lvl="1"/>
            <a:r>
              <a:rPr lang="en-US" sz="1800" dirty="0" smtClean="0"/>
              <a:t>Max TU’s overall per feature: 14 TU (</a:t>
            </a:r>
            <a:r>
              <a:rPr lang="en-US" sz="1800" dirty="0"/>
              <a:t>excluding the 6G study</a:t>
            </a:r>
            <a:r>
              <a:rPr lang="en-US" sz="1800" dirty="0" smtClean="0"/>
              <a:t>)</a:t>
            </a:r>
            <a:endParaRPr lang="en-US" sz="1800" dirty="0"/>
          </a:p>
          <a:p>
            <a:r>
              <a:rPr lang="en-US" altLang="en-US" sz="1800" dirty="0" smtClean="0"/>
              <a:t>Additional TU’s for 6G study after September 2026: 30 (if study is to complete by December 2026) </a:t>
            </a:r>
            <a:endParaRPr lang="en-US" altLang="en-US" sz="1600" dirty="0" smtClean="0"/>
          </a:p>
          <a:p>
            <a:r>
              <a:rPr lang="en-US" altLang="en-US" sz="2000" dirty="0" smtClean="0"/>
              <a:t>Assumptions</a:t>
            </a:r>
            <a:endParaRPr lang="en-US" altLang="en-US" sz="2000" dirty="0"/>
          </a:p>
          <a:p>
            <a:pPr lvl="1"/>
            <a:r>
              <a:rPr lang="en-US" altLang="en-US" sz="1800" dirty="0" smtClean="0"/>
              <a:t>Number </a:t>
            </a:r>
            <a:r>
              <a:rPr lang="en-US" altLang="en-US" sz="1800" dirty="0"/>
              <a:t>of meetings: </a:t>
            </a:r>
            <a:r>
              <a:rPr lang="en-US" altLang="en-US" sz="1800" dirty="0" smtClean="0"/>
              <a:t>9</a:t>
            </a:r>
            <a:endParaRPr lang="en-US" altLang="en-US" sz="1800" dirty="0"/>
          </a:p>
          <a:p>
            <a:pPr lvl="1"/>
            <a:r>
              <a:rPr lang="en-US" altLang="en-US" sz="1800" dirty="0"/>
              <a:t>Expected total TUs per meeting (for all releases): </a:t>
            </a:r>
            <a:r>
              <a:rPr lang="en-US" altLang="en-US" sz="1800" dirty="0" smtClean="0"/>
              <a:t>30</a:t>
            </a:r>
            <a:endParaRPr lang="en-US" altLang="en-US" sz="1800" dirty="0"/>
          </a:p>
          <a:p>
            <a:pPr lvl="1"/>
            <a:r>
              <a:rPr lang="en-US" altLang="en-US" sz="1800" dirty="0"/>
              <a:t>Total TUs (for all releases): </a:t>
            </a:r>
            <a:r>
              <a:rPr lang="en-US" altLang="en-US" sz="1800" dirty="0" smtClean="0"/>
              <a:t>270</a:t>
            </a:r>
            <a:endParaRPr lang="en-US" altLang="en-US" sz="1800" dirty="0"/>
          </a:p>
          <a:p>
            <a:pPr lvl="1"/>
            <a:r>
              <a:rPr lang="en-US" altLang="en-US" sz="1800" dirty="0"/>
              <a:t>TUs for maintenance of past releases: </a:t>
            </a:r>
            <a:r>
              <a:rPr lang="en-US" altLang="en-US" sz="1800" dirty="0" smtClean="0"/>
              <a:t>86</a:t>
            </a:r>
          </a:p>
          <a:p>
            <a:pPr lvl="1"/>
            <a:r>
              <a:rPr lang="en-US" altLang="en-US" sz="1800" dirty="0" smtClean="0"/>
              <a:t>TUs for additional buffer: 27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5545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105408</TotalTime>
  <Words>640</Words>
  <Application>Microsoft Office PowerPoint</Application>
  <PresentationFormat>Widescreen</PresentationFormat>
  <Paragraphs>329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Rel-20 capacity </vt:lpstr>
      <vt:lpstr>Rel-20 budget</vt:lpstr>
      <vt:lpstr>SA2 Rel-20 capacity summary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1126</cp:revision>
  <cp:lastPrinted>2023-08-02T08:25:48Z</cp:lastPrinted>
  <dcterms:created xsi:type="dcterms:W3CDTF">2018-05-24T11:49:12Z</dcterms:created>
  <dcterms:modified xsi:type="dcterms:W3CDTF">2025-03-04T14:19:13Z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